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1" r:id="rId3"/>
    <p:sldId id="338" r:id="rId4"/>
    <p:sldId id="339" r:id="rId5"/>
    <p:sldId id="340" r:id="rId6"/>
    <p:sldId id="341" r:id="rId7"/>
    <p:sldId id="342" r:id="rId8"/>
    <p:sldId id="344" r:id="rId9"/>
    <p:sldId id="343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37" r:id="rId19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25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4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02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85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1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313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88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98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52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31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25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59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08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42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097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TEORIA DE CONTROLADOR LÓGICO PROGRAMÁVEL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38169" y="1916745"/>
            <a:ext cx="56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Painel de Relés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35974" y="1366802"/>
            <a:ext cx="3637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sz="2000" dirty="0"/>
              <a:t>Na década de 60 os antigos painéis de controle possuíam quilômetros e quilômetros de fios e, em alguns casos, mais de 500 temporizadores analógicos, 500 contadores e um número de relês auxiliares acima de 2000 unidades.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B7A8DE-F3CA-4E64-838B-6EE99AC2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167" y="1889663"/>
            <a:ext cx="32194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Lógicos Programáveis - 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35974" y="1366802"/>
            <a:ext cx="3637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dirty="0"/>
              <a:t>Próximo a 1968, na indústria automotiva, surgiu uma necessidade de se alterar as grandes linhas de montagem, devido às frequentes alterações em modelos dos automóveis, adequação de linhas de montagens, etc.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dirty="0"/>
              <a:t> Era necessário algo que reduzisse o tempo de alteração destes painéis. A solução foi criar um controlador, capaz de executar algumas lógicas simples, realizar rotinas de temporização e de contagem internamente e que pudesse ser reprogramado quando necessário.</a:t>
            </a:r>
            <a:r>
              <a:rPr lang="pt-BR" altLang="pt-BR" sz="1800" dirty="0"/>
              <a:t> </a:t>
            </a:r>
            <a:endParaRPr lang="pt-BR" altLang="pt-BR" sz="20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3701EB9-A491-4C97-895B-8120BE94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30" y="2320909"/>
            <a:ext cx="50101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Lógicos Programáveis - 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35974" y="1366802"/>
            <a:ext cx="3637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dirty="0"/>
              <a:t> Hoje os </a:t>
            </a:r>
            <a:r>
              <a:rPr lang="pt-BR" dirty="0" err="1"/>
              <a:t>CLP’s</a:t>
            </a:r>
            <a:r>
              <a:rPr lang="pt-BR" dirty="0"/>
              <a:t> concentram mais recursos em sua CPU do que cinco mil temporizadores, cinco mil contadores, além de possuírem recursos para controles PID, posicionamento, lógica </a:t>
            </a:r>
            <a:r>
              <a:rPr lang="pt-BR" dirty="0" err="1"/>
              <a:t>Fuzzy</a:t>
            </a:r>
            <a:r>
              <a:rPr lang="pt-BR" dirty="0"/>
              <a:t>, gerenciamento de banco de dados, redes de comunicação, etc. </a:t>
            </a:r>
            <a:r>
              <a:rPr lang="pt-BR" altLang="pt-BR" sz="1800" dirty="0"/>
              <a:t> </a:t>
            </a:r>
            <a:endParaRPr lang="pt-BR" altLang="pt-BR" sz="2000" dirty="0"/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69E4939A-EE35-43DC-930A-E29B851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4" y="2520964"/>
            <a:ext cx="6096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FA3E77C-93CF-4CB1-A5AB-D4CC8E0DADA2}"/>
              </a:ext>
            </a:extLst>
          </p:cNvPr>
          <p:cNvSpPr txBox="1"/>
          <p:nvPr/>
        </p:nvSpPr>
        <p:spPr>
          <a:xfrm>
            <a:off x="4362854" y="183218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                   </a:t>
            </a:r>
            <a:r>
              <a:rPr lang="pt-BR" dirty="0">
                <a:solidFill>
                  <a:srgbClr val="FF0000"/>
                </a:solidFill>
              </a:rPr>
              <a:t>Arquitetura Básica</a:t>
            </a:r>
          </a:p>
        </p:txBody>
      </p:sp>
    </p:spTree>
    <p:extLst>
      <p:ext uri="{BB962C8B-B14F-4D97-AF65-F5344CB8AC3E}">
        <p14:creationId xmlns:p14="http://schemas.microsoft.com/office/powerpoint/2010/main" val="185756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CLPs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44472" y="1553615"/>
            <a:ext cx="3637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altLang="pt-BR" sz="2000" dirty="0"/>
              <a:t>Cada CLP contém um microprocessador dedicado para controlar os terminais de saída de uma maneira especificada, com base nos valores dos terminais de entrada.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altLang="pt-BR" sz="2000" dirty="0"/>
              <a:t>A seguir serão apresentados alguns modelos de CLPs disponíveis no mercado nacional para aplicações industriais.</a:t>
            </a:r>
            <a:r>
              <a:rPr lang="pt-BR" sz="2000" dirty="0"/>
              <a:t> </a:t>
            </a:r>
            <a:r>
              <a:rPr lang="pt-BR" altLang="pt-BR" sz="2000" dirty="0"/>
              <a:t> </a:t>
            </a:r>
          </a:p>
        </p:txBody>
      </p:sp>
      <p:sp>
        <p:nvSpPr>
          <p:cNvPr id="12" name="CaixaDeTexto 2">
            <a:extLst>
              <a:ext uri="{FF2B5EF4-FFF2-40B4-BE49-F238E27FC236}">
                <a16:creationId xmlns:a16="http://schemas.microsoft.com/office/drawing/2014/main" id="{A67BC433-0D4D-4543-92BB-44CB1DDB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656" y="1640246"/>
            <a:ext cx="784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/>
              <a:t>1. Família 90-30 da GE Fanuc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3C60C55-58FE-49BF-866E-826F8D47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56" y="2501409"/>
            <a:ext cx="4733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7A38B427-DA10-4763-9D8B-4AD3036C0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656" y="5463433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http://www.ge-ip.com/products/family/series-90-30</a:t>
            </a:r>
          </a:p>
        </p:txBody>
      </p:sp>
    </p:spTree>
    <p:extLst>
      <p:ext uri="{BB962C8B-B14F-4D97-AF65-F5344CB8AC3E}">
        <p14:creationId xmlns:p14="http://schemas.microsoft.com/office/powerpoint/2010/main" val="324650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2">
            <a:extLst>
              <a:ext uri="{FF2B5EF4-FFF2-40B4-BE49-F238E27FC236}">
                <a16:creationId xmlns:a16="http://schemas.microsoft.com/office/drawing/2014/main" id="{6B658FF5-8897-4047-A92D-05AD2CEB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784" y="574146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2. Família Control Logix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E077CF7-7793-4ACA-8A64-750C6110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79" y="1530017"/>
            <a:ext cx="4500000" cy="30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3">
            <a:extLst>
              <a:ext uri="{FF2B5EF4-FFF2-40B4-BE49-F238E27FC236}">
                <a16:creationId xmlns:a16="http://schemas.microsoft.com/office/drawing/2014/main" id="{F0AE3BAA-3C80-458B-B501-1E2467C3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42" y="5608673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http://ab.rockwellautomation.com/programmable-controllers/slc-500</a:t>
            </a:r>
          </a:p>
        </p:txBody>
      </p:sp>
    </p:spTree>
    <p:extLst>
      <p:ext uri="{BB962C8B-B14F-4D97-AF65-F5344CB8AC3E}">
        <p14:creationId xmlns:p14="http://schemas.microsoft.com/office/powerpoint/2010/main" val="64383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2">
            <a:extLst>
              <a:ext uri="{FF2B5EF4-FFF2-40B4-BE49-F238E27FC236}">
                <a16:creationId xmlns:a16="http://schemas.microsoft.com/office/drawing/2014/main" id="{593A3C58-8F09-4533-AA4A-51533ACD7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5654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3</a:t>
            </a:r>
            <a:r>
              <a:rPr lang="pt-BR" altLang="pt-BR" sz="2400" dirty="0"/>
              <a:t>.</a:t>
            </a:r>
            <a:r>
              <a:rPr lang="pt-BR" altLang="pt-BR" sz="2400" b="1" dirty="0"/>
              <a:t>Família SIMATIC S7-300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12704DB-E0C0-463D-B1AD-16FD79A4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54" y="1547494"/>
            <a:ext cx="4500000" cy="34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0028F8C5-EC0D-44E8-9C4E-E20DC893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04096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http://www.automation.siemens.com/salesmaterial-as/brochure/en/brochure_simatic-controller_en.pdf</a:t>
            </a:r>
          </a:p>
        </p:txBody>
      </p:sp>
    </p:spTree>
    <p:extLst>
      <p:ext uri="{BB962C8B-B14F-4D97-AF65-F5344CB8AC3E}">
        <p14:creationId xmlns:p14="http://schemas.microsoft.com/office/powerpoint/2010/main" val="719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2">
            <a:extLst>
              <a:ext uri="{FF2B5EF4-FFF2-40B4-BE49-F238E27FC236}">
                <a16:creationId xmlns:a16="http://schemas.microsoft.com/office/drawing/2014/main" id="{B64E18DA-245E-4CA2-8AC8-6B08F869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821" y="544667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4. Família CLP  Schneider </a:t>
            </a: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1459DDA0-24C2-4A18-A301-E5649C67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5" y="1202250"/>
            <a:ext cx="6444000" cy="39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DCE68-36D4-4CD4-8797-50DD0A20E42C}"/>
              </a:ext>
            </a:extLst>
          </p:cNvPr>
          <p:cNvSpPr txBox="1"/>
          <p:nvPr/>
        </p:nvSpPr>
        <p:spPr>
          <a:xfrm>
            <a:off x="1061884" y="5453662"/>
            <a:ext cx="920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https://www.se.com/br/pt/product-subcategory/3910-controladores-para-m%C3%A1quinas-industriais-clp-e-pac/</a:t>
            </a:r>
          </a:p>
        </p:txBody>
      </p:sp>
    </p:spTree>
    <p:extLst>
      <p:ext uri="{BB962C8B-B14F-4D97-AF65-F5344CB8AC3E}">
        <p14:creationId xmlns:p14="http://schemas.microsoft.com/office/powerpoint/2010/main" val="393927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4">
            <a:extLst>
              <a:ext uri="{FF2B5EF4-FFF2-40B4-BE49-F238E27FC236}">
                <a16:creationId xmlns:a16="http://schemas.microsoft.com/office/drawing/2014/main" id="{92D840CB-94D7-4212-8E20-BCDD7525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387" y="606372"/>
            <a:ext cx="4857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1" dirty="0"/>
              <a:t>5. Familia XC 100/ 200 - Eaton</a:t>
            </a:r>
            <a:endParaRPr lang="pt-BR" altLang="pt-BR" sz="2400" b="1" dirty="0"/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id="{37E99942-45D7-4987-9082-29C633D9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3" y="1597607"/>
            <a:ext cx="55229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39F953-6798-4D53-8DE7-C72494FEA01B}"/>
              </a:ext>
            </a:extLst>
          </p:cNvPr>
          <p:cNvSpPr txBox="1"/>
          <p:nvPr/>
        </p:nvSpPr>
        <p:spPr>
          <a:xfrm>
            <a:off x="944222" y="5289755"/>
            <a:ext cx="926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https://www.eaton.com/br/pt-br/catalog/industrial-control--drives--automation---sensors/xc100-200-modular-plcs.html</a:t>
            </a:r>
          </a:p>
        </p:txBody>
      </p:sp>
    </p:spTree>
    <p:extLst>
      <p:ext uri="{BB962C8B-B14F-4D97-AF65-F5344CB8AC3E}">
        <p14:creationId xmlns:p14="http://schemas.microsoft.com/office/powerpoint/2010/main" val="103834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844" y="3303620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24" y="3972104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EA1D4354-2666-4FF5-9750-B88B6D97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231" y="833777"/>
            <a:ext cx="580949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https://www.youtube.com/watch?v=PbAGl_mv5XI&amp;list=RDCMUCUKKQwBQZczpYzETkZNxi-w&amp;index=7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C4117A-9DB0-4033-8CE0-C694C2DFEA88}"/>
              </a:ext>
            </a:extLst>
          </p:cNvPr>
          <p:cNvSpPr txBox="1"/>
          <p:nvPr/>
        </p:nvSpPr>
        <p:spPr>
          <a:xfrm>
            <a:off x="4434521" y="1726356"/>
            <a:ext cx="572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https://www.youtube.com/watch?v=PbAGl_mv5XI&amp;list=RDCMUCUKKQwBQZczpYzETkZNxi-w&amp;index=7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A3E8D9-51BD-4111-AA13-E6872E7F43DD}"/>
              </a:ext>
            </a:extLst>
          </p:cNvPr>
          <p:cNvSpPr txBox="1"/>
          <p:nvPr/>
        </p:nvSpPr>
        <p:spPr>
          <a:xfrm>
            <a:off x="4611329" y="2556387"/>
            <a:ext cx="554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https://www.youtube.com/watch?v=uOtdWHMKhnw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1097287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Digitais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140666" y="1871239"/>
            <a:ext cx="3733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pt-BR" sz="2400" dirty="0">
                <a:latin typeface="Arial" charset="0"/>
                <a:cs typeface="Arial" charset="0"/>
              </a:rPr>
              <a:t> </a:t>
            </a:r>
            <a:r>
              <a:rPr lang="pt-BR" dirty="0">
                <a:latin typeface="Arial" charset="0"/>
                <a:cs typeface="Arial" charset="0"/>
              </a:rPr>
              <a:t>Podem-se dividir os controladores digitais em dois tipos: </a:t>
            </a:r>
          </a:p>
          <a:p>
            <a:pPr eaLnBrk="1" hangingPunct="1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pt-BR" dirty="0">
                <a:latin typeface="Arial" charset="0"/>
                <a:cs typeface="Arial" charset="0"/>
              </a:rPr>
              <a:t>Controladores digitais dedicados;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lphaLcParenR" startAt="2"/>
              <a:defRPr/>
            </a:pPr>
            <a:r>
              <a:rPr lang="pt-BR" dirty="0">
                <a:latin typeface="Arial" charset="0"/>
                <a:cs typeface="Arial" charset="0"/>
              </a:rPr>
              <a:t>Controladores lógicos programáveis, também conhecidos como CLPs.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15C77C4B-7B4C-4AF4-B18F-34261072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52" y="2164007"/>
            <a:ext cx="5868000" cy="35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1097287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326546" y="650964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Digitais Dedicados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140666" y="2198052"/>
            <a:ext cx="37332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pt-BR" altLang="pt-BR" sz="2400" dirty="0"/>
              <a:t> </a:t>
            </a:r>
            <a:r>
              <a:rPr lang="pt-BR" altLang="pt-BR" dirty="0"/>
              <a:t>São basicamente aplicações de microcontroladores em tarefas de controle cujo propósito específico é executar um algoritmo de controle gravado em sua memória FLASH EEPROM, e em geral comunicar-se com dispositivos externos para troca de informações e atuação neles.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15C77C4B-7B4C-4AF4-B18F-34261072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52" y="2164007"/>
            <a:ext cx="5868000" cy="35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1097287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326546" y="650964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Digitais Dedicados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140666" y="2103020"/>
            <a:ext cx="3733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400" dirty="0"/>
              <a:t>  </a:t>
            </a:r>
            <a:r>
              <a:rPr lang="pt-BR" altLang="pt-BR" dirty="0"/>
              <a:t>Como, por exemplo, medição e controle de temperatura, ligar /desligar motores, ler um teclado em sua entrada, etc.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/>
              <a:t> Programa-se a FLASH EEPROM com códigos de máquina, linguagem </a:t>
            </a:r>
            <a:r>
              <a:rPr lang="pt-BR" altLang="pt-BR" i="1" dirty="0"/>
              <a:t>Assembler </a:t>
            </a:r>
            <a:r>
              <a:rPr lang="pt-BR" altLang="pt-BR" dirty="0"/>
              <a:t>ou linguagem </a:t>
            </a:r>
            <a:r>
              <a:rPr lang="pt-BR" altLang="pt-BR" i="1" dirty="0"/>
              <a:t>C</a:t>
            </a:r>
            <a:r>
              <a:rPr lang="pt-BR" altLang="pt-BR" dirty="0"/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 eaLnBrk="1" hangingPunct="1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15C77C4B-7B4C-4AF4-B18F-34261072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52" y="2164007"/>
            <a:ext cx="5868000" cy="35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9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86894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326546" y="650964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Digitais Dedicados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196818" y="1366802"/>
            <a:ext cx="3733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dirty="0"/>
              <a:t>  O projetista deve conhecer bem o conjunto de instruções do microcontrolador utilizado, seu </a:t>
            </a:r>
            <a:r>
              <a:rPr lang="pt-BR" altLang="pt-BR" i="1" dirty="0"/>
              <a:t>hardware</a:t>
            </a:r>
            <a:r>
              <a:rPr lang="pt-BR" altLang="pt-BR" dirty="0"/>
              <a:t> e a tarefa de controle a ser realizada.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15C77C4B-7B4C-4AF4-B18F-34261072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52" y="2164007"/>
            <a:ext cx="5868000" cy="35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C36A1D5-C8C5-47BB-B6D7-0E1F0024D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40" y="3727940"/>
            <a:ext cx="29813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342169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326546" y="650964"/>
            <a:ext cx="60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Digitais Dedicados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199666" y="1171494"/>
            <a:ext cx="412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 Exemplos de Controladores Digitais Dedicados</a:t>
            </a:r>
          </a:p>
          <a:p>
            <a:pPr>
              <a:spcBef>
                <a:spcPct val="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AE88F3F-7E41-4FE7-AC8C-C8B2F455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05" y="2369132"/>
            <a:ext cx="51720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222B92-F4EA-45EF-A207-0160D5EC3A86}"/>
              </a:ext>
            </a:extLst>
          </p:cNvPr>
          <p:cNvSpPr txBox="1"/>
          <p:nvPr/>
        </p:nvSpPr>
        <p:spPr>
          <a:xfrm>
            <a:off x="199666" y="2287873"/>
            <a:ext cx="37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800" dirty="0"/>
              <a:t>- O CD600 é um poderoso controlador digital, </a:t>
            </a:r>
            <a:r>
              <a:rPr lang="pt-BR" altLang="pt-BR" sz="1800" b="1" dirty="0"/>
              <a:t>Multi-Loop, </a:t>
            </a:r>
            <a:r>
              <a:rPr lang="pt-BR" altLang="pt-BR" sz="1800" dirty="0"/>
              <a:t>microprocessado,  capaz de controlar simultaneamente até 4 malhas de controle, com até 8 blocos PID e mais de 120 blocos de controle avançado.</a:t>
            </a:r>
            <a:endParaRPr lang="pt-BR" dirty="0"/>
          </a:p>
        </p:txBody>
      </p:sp>
      <p:pic>
        <p:nvPicPr>
          <p:cNvPr id="15" name="Picture 5" descr="a">
            <a:extLst>
              <a:ext uri="{FF2B5EF4-FFF2-40B4-BE49-F238E27FC236}">
                <a16:creationId xmlns:a16="http://schemas.microsoft.com/office/drawing/2014/main" id="{682AF81F-2486-47CA-9569-2F6077C7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40" y="411143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6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Lógicos Programáveis - 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35974" y="1366802"/>
            <a:ext cx="3637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sz="2000" dirty="0"/>
              <a:t>O CLP, Controlador Lógico Programável, também conhecido como </a:t>
            </a:r>
            <a:r>
              <a:rPr lang="pt-BR" sz="2000" dirty="0">
                <a:solidFill>
                  <a:srgbClr val="FF0000"/>
                </a:solidFill>
              </a:rPr>
              <a:t>PLC, Programming Logical Controller </a:t>
            </a:r>
            <a:r>
              <a:rPr lang="pt-BR" sz="2000" dirty="0"/>
              <a:t>é um equipamento eletrônico composto de: Unidade Central de Processamento, Memória Interface de entrada e saída, ou I/O (Input, Output).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i="1" dirty="0"/>
              <a:t>Pode ser definido como um </a:t>
            </a:r>
            <a:r>
              <a:rPr lang="pt-BR" altLang="pt-BR" sz="2000" dirty="0"/>
              <a:t> </a:t>
            </a:r>
            <a:r>
              <a:rPr lang="pt-BR" altLang="pt-BR" sz="2000" b="1" dirty="0"/>
              <a:t>Computador Industrial;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A6AC29-F028-4435-BB32-A3848BE1F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84" y="2136630"/>
            <a:ext cx="5760000" cy="3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Lógicos Programáveis - 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85135" y="1016138"/>
            <a:ext cx="3637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sz="2000" dirty="0"/>
              <a:t>O CLP, ou o controlador programável, é um equipamento utilizado para automação de processos eletromecânicos, tais como o controle de máquinas em linhas de montagem, parques de diversões, controle de luminárias, etc...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sz="2000" dirty="0"/>
              <a:t> Ao contrário dos controladores dedicados, o CLP foi concebido para possuir várias entradas e saídas, suportabilidade térmica elevada, imunidade a ruídos elétricos e resistência à vibração e impacto.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A6AC29-F028-4435-BB32-A3848BE1F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84" y="2136630"/>
            <a:ext cx="5760000" cy="3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7" y="204688"/>
            <a:ext cx="353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Fundamentos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847656" y="558631"/>
            <a:ext cx="60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Controladores Lógicos Programáveis - 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3A4742-102A-4E64-9666-8178502B8E29}"/>
              </a:ext>
            </a:extLst>
          </p:cNvPr>
          <p:cNvSpPr txBox="1"/>
          <p:nvPr/>
        </p:nvSpPr>
        <p:spPr>
          <a:xfrm>
            <a:off x="235974" y="1366802"/>
            <a:ext cx="3637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sz="2000" dirty="0"/>
              <a:t>Os programas para controlar a operação da máquina são normalmente armazenados em memória, alimentada por bateria ou então em memórias não voláteis.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sz="2000" dirty="0"/>
              <a:t> O CLP é um sistema de tempo real, que altera as suas saídas conforme as condições de suas entradas e de suas memórias internas.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A6AC29-F028-4435-BB32-A3848BE1F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84" y="2136630"/>
            <a:ext cx="5760000" cy="3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3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877</Words>
  <Application>Microsoft Office PowerPoint</Application>
  <PresentationFormat>Personalizar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71</cp:revision>
  <dcterms:created xsi:type="dcterms:W3CDTF">2022-01-16T23:09:25Z</dcterms:created>
  <dcterms:modified xsi:type="dcterms:W3CDTF">2022-02-15T21:23:50Z</dcterms:modified>
</cp:coreProperties>
</file>